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8" r:id="rId1"/>
  </p:sldMasterIdLst>
  <p:notesMasterIdLst>
    <p:notesMasterId r:id="rId17"/>
  </p:notesMasterIdLst>
  <p:sldIdLst>
    <p:sldId id="256" r:id="rId2"/>
    <p:sldId id="284" r:id="rId3"/>
    <p:sldId id="280" r:id="rId4"/>
    <p:sldId id="266" r:id="rId5"/>
    <p:sldId id="267" r:id="rId6"/>
    <p:sldId id="275" r:id="rId7"/>
    <p:sldId id="271" r:id="rId8"/>
    <p:sldId id="281" r:id="rId9"/>
    <p:sldId id="283" r:id="rId10"/>
    <p:sldId id="277" r:id="rId11"/>
    <p:sldId id="262" r:id="rId12"/>
    <p:sldId id="276" r:id="rId13"/>
    <p:sldId id="273" r:id="rId14"/>
    <p:sldId id="285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D3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93400" autoAdjust="0"/>
  </p:normalViewPr>
  <p:slideViewPr>
    <p:cSldViewPr snapToGrid="0">
      <p:cViewPr varScale="1">
        <p:scale>
          <a:sx n="62" d="100"/>
          <a:sy n="62" d="100"/>
        </p:scale>
        <p:origin x="8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931DF3-4123-442B-AEC4-E1C1D7E719A7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C36DD0-8EC8-4140-B718-88C7FA7E2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441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36DD0-8EC8-4140-B718-88C7FA7E2B8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2741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C36DD0-8EC8-4140-B718-88C7FA7E2B8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474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36DD0-8EC8-4140-B718-88C7FA7E2B8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83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3D28DF-08D9-4B57-9761-BCDF61B08D9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995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I would take out the pictures.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3D28DF-08D9-4B57-9761-BCDF61B08D9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603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36DD0-8EC8-4140-B718-88C7FA7E2B8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9515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36DD0-8EC8-4140-B718-88C7FA7E2B8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7405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36DD0-8EC8-4140-B718-88C7FA7E2B8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4689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C36DD0-8EC8-4140-B718-88C7FA7E2B8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9429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36DD0-8EC8-4140-B718-88C7FA7E2B8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578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35FD3-B03C-4FC2-8C8E-DD0D6B84F64E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11347-D664-4E32-84E3-C0966FF13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482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35FD3-B03C-4FC2-8C8E-DD0D6B84F64E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11347-D664-4E32-84E3-C0966FF13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97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35FD3-B03C-4FC2-8C8E-DD0D6B84F64E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11347-D664-4E32-84E3-C0966FF13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88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35FD3-B03C-4FC2-8C8E-DD0D6B84F64E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11347-D664-4E32-84E3-C0966FF13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790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35FD3-B03C-4FC2-8C8E-DD0D6B84F64E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11347-D664-4E32-84E3-C0966FF13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270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35FD3-B03C-4FC2-8C8E-DD0D6B84F64E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11347-D664-4E32-84E3-C0966FF13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04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35FD3-B03C-4FC2-8C8E-DD0D6B84F64E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11347-D664-4E32-84E3-C0966FF13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471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35FD3-B03C-4FC2-8C8E-DD0D6B84F64E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11347-D664-4E32-84E3-C0966FF13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166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35FD3-B03C-4FC2-8C8E-DD0D6B84F64E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11347-D664-4E32-84E3-C0966FF13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673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35FD3-B03C-4FC2-8C8E-DD0D6B84F64E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11347-D664-4E32-84E3-C0966FF13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924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35FD3-B03C-4FC2-8C8E-DD0D6B84F64E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11347-D664-4E32-84E3-C0966FF13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326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435FD3-B03C-4FC2-8C8E-DD0D6B84F64E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11347-D664-4E32-84E3-C0966FF13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390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://www.elmtrial.or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ctigraphcorp.com/centrepoint/" TargetMode="External"/><Relationship Id="rId2" Type="http://schemas.openxmlformats.org/officeDocument/2006/relationships/hyperlink" Target="http://www.snapsurveys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questdirect.questdiagnostics.com/" TargetMode="External"/><Relationship Id="rId2" Type="http://schemas.openxmlformats.org/officeDocument/2006/relationships/hyperlink" Target="http://www.fitabase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7534" y="5662502"/>
            <a:ext cx="5715000" cy="99545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22004" y="1333422"/>
            <a:ext cx="1001807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latin typeface="Century Gothic" panose="020B0502020202020204" pitchFamily="34" charset="0"/>
                <a:ea typeface="Calibri" panose="020F0502020204030204" pitchFamily="34" charset="0"/>
              </a:rPr>
              <a:t>Challenges of Data Collection for a Fully Remote Clinical Trial with a Multi-Component Outcome: Virtual ELM Pilot Study</a:t>
            </a:r>
            <a:endParaRPr lang="en-US" sz="3200" dirty="0"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2004" y="2855478"/>
            <a:ext cx="562553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 smtClean="0"/>
          </a:p>
          <a:p>
            <a:r>
              <a:rPr lang="en-US" sz="2000" dirty="0" smtClean="0"/>
              <a:t>Kelly </a:t>
            </a:r>
            <a:r>
              <a:rPr lang="en-US" sz="2000" dirty="0"/>
              <a:t>Karavolos, MA</a:t>
            </a:r>
          </a:p>
          <a:p>
            <a:r>
              <a:rPr lang="en-US" sz="2000" dirty="0"/>
              <a:t>Tamara Olinger, MS</a:t>
            </a:r>
          </a:p>
          <a:p>
            <a:r>
              <a:rPr lang="en-US" sz="2000" dirty="0"/>
              <a:t>Brian Neumann, BS</a:t>
            </a:r>
          </a:p>
          <a:p>
            <a:r>
              <a:rPr lang="en-US" sz="2000" dirty="0"/>
              <a:t>Rebecca Dawar, MPH</a:t>
            </a:r>
          </a:p>
          <a:p>
            <a:r>
              <a:rPr lang="en-US" sz="2000" dirty="0"/>
              <a:t>Sumihiro Suzuki, PhD</a:t>
            </a:r>
          </a:p>
          <a:p>
            <a:r>
              <a:rPr lang="en-US" sz="2000" dirty="0"/>
              <a:t>Lynda H. Powell, PhD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Data Management Center</a:t>
            </a:r>
          </a:p>
          <a:p>
            <a:r>
              <a:rPr lang="en-US" sz="2000" dirty="0"/>
              <a:t>Department of Preventive Medicine</a:t>
            </a:r>
          </a:p>
          <a:p>
            <a:r>
              <a:rPr lang="en-US" sz="2000" dirty="0"/>
              <a:t>Rush University Medical Center, Chicago IL</a:t>
            </a:r>
          </a:p>
          <a:p>
            <a:endParaRPr lang="en-US" dirty="0"/>
          </a:p>
        </p:txBody>
      </p:sp>
      <p:pic>
        <p:nvPicPr>
          <p:cNvPr id="9" name="Picture 8" descr="A picture containing drawing, room&#10;&#10;Description automatically generated">
            <a:extLst>
              <a:ext uri="{FF2B5EF4-FFF2-40B4-BE49-F238E27FC236}">
                <a16:creationId xmlns:a16="http://schemas.microsoft.com/office/drawing/2014/main" id="{C5A6443D-3ADF-42A4-8D23-373C83F19A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542" y="152400"/>
            <a:ext cx="3581400" cy="10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385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3312" y="461595"/>
            <a:ext cx="9404723" cy="1400530"/>
          </a:xfrm>
        </p:spPr>
        <p:txBody>
          <a:bodyPr/>
          <a:lstStyle/>
          <a:p>
            <a:r>
              <a:rPr lang="en-US" dirty="0"/>
              <a:t>Remote Data Collection Methods </a:t>
            </a:r>
            <a:r>
              <a:rPr lang="en-US" sz="1800" dirty="0"/>
              <a:t>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015" y="1840048"/>
            <a:ext cx="11659985" cy="4844474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en-US" sz="3200" u="sng" dirty="0"/>
              <a:t>Devices</a:t>
            </a: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en-US" dirty="0" smtClean="0"/>
              <a:t>Accelerometers (physical </a:t>
            </a:r>
            <a:r>
              <a:rPr lang="en-US" dirty="0"/>
              <a:t>activity </a:t>
            </a:r>
            <a:r>
              <a:rPr lang="en-US" dirty="0" smtClean="0"/>
              <a:t>minutes</a:t>
            </a:r>
            <a:r>
              <a:rPr lang="en-US" dirty="0"/>
              <a:t>)</a:t>
            </a: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en-US" dirty="0"/>
              <a:t>Blood pressure monitors (blood pressure)</a:t>
            </a: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en-US" dirty="0"/>
              <a:t>Fitbit activity trackers/Fitbit app</a:t>
            </a: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en-US" dirty="0"/>
              <a:t>Wireless scales (weight)</a:t>
            </a: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en-US" dirty="0"/>
              <a:t>Waist measuring tapes (waist</a:t>
            </a:r>
            <a:r>
              <a:rPr lang="en-US" sz="2400" dirty="0"/>
              <a:t>)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1586" y="4455496"/>
            <a:ext cx="3218967" cy="21459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t="3311" b="22613"/>
          <a:stretch/>
        </p:blipFill>
        <p:spPr>
          <a:xfrm>
            <a:off x="8268796" y="1630505"/>
            <a:ext cx="3374564" cy="21921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7084" y="3803700"/>
            <a:ext cx="2578832" cy="220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656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5445" y="325419"/>
            <a:ext cx="9589843" cy="1091997"/>
          </a:xfrm>
        </p:spPr>
        <p:txBody>
          <a:bodyPr/>
          <a:lstStyle/>
          <a:p>
            <a:r>
              <a:rPr lang="en-US" dirty="0">
                <a:latin typeface="+mn-lt"/>
              </a:rPr>
              <a:t>Remote Data Collection Challenges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32263" y="1251161"/>
            <a:ext cx="9367145" cy="524939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3000" dirty="0"/>
              <a:t>Participant smart phone technology </a:t>
            </a:r>
            <a:r>
              <a:rPr lang="en-US" sz="3000" dirty="0" smtClean="0"/>
              <a:t>awareness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3000" dirty="0" smtClean="0"/>
              <a:t>Participant uptake and  accessibility to smart phone technology (age, SES)</a:t>
            </a:r>
            <a:endParaRPr lang="en-US" sz="3000" dirty="0"/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3000" dirty="0"/>
              <a:t>Physical measures accuracy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3000" dirty="0"/>
              <a:t>Completion of blood draws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3000" dirty="0"/>
              <a:t>Completion of the accelerometer protocol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3000" dirty="0"/>
              <a:t>Resourceful delivery of remote intervention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4018" y="4123151"/>
            <a:ext cx="2206943" cy="218865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4741" y="1447792"/>
            <a:ext cx="2201094" cy="2123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1599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Remote Data Collection Successes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6786" y="1637223"/>
            <a:ext cx="4855039" cy="816418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Pilot achieved 100% retention for follow-up outcomes assessments.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636633"/>
              </p:ext>
            </p:extLst>
          </p:nvPr>
        </p:nvGraphicFramePr>
        <p:xfrm>
          <a:off x="5541825" y="1626331"/>
          <a:ext cx="4623255" cy="12066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43099">
                  <a:extLst>
                    <a:ext uri="{9D8B030D-6E8A-4147-A177-3AD203B41FA5}">
                      <a16:colId xmlns:a16="http://schemas.microsoft.com/office/drawing/2014/main" val="2895420479"/>
                    </a:ext>
                  </a:extLst>
                </a:gridCol>
                <a:gridCol w="1480156">
                  <a:extLst>
                    <a:ext uri="{9D8B030D-6E8A-4147-A177-3AD203B41FA5}">
                      <a16:colId xmlns:a16="http://schemas.microsoft.com/office/drawing/2014/main" val="266077114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Virtual ELM: Session Attendance, N=10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96617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% Attendance (virtual), mean (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sd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94.9 (7.2)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588672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Attendance ≥ 80%, N (%)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10 (100)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12734426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9317600"/>
              </p:ext>
            </p:extLst>
          </p:nvPr>
        </p:nvGraphicFramePr>
        <p:xfrm>
          <a:off x="1081273" y="3845005"/>
          <a:ext cx="7651248" cy="23804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29245">
                  <a:extLst>
                    <a:ext uri="{9D8B030D-6E8A-4147-A177-3AD203B41FA5}">
                      <a16:colId xmlns:a16="http://schemas.microsoft.com/office/drawing/2014/main" val="3219511214"/>
                    </a:ext>
                  </a:extLst>
                </a:gridCol>
                <a:gridCol w="1702227">
                  <a:extLst>
                    <a:ext uri="{9D8B030D-6E8A-4147-A177-3AD203B41FA5}">
                      <a16:colId xmlns:a16="http://schemas.microsoft.com/office/drawing/2014/main" val="3317558467"/>
                    </a:ext>
                  </a:extLst>
                </a:gridCol>
                <a:gridCol w="1719776">
                  <a:extLst>
                    <a:ext uri="{9D8B030D-6E8A-4147-A177-3AD203B41FA5}">
                      <a16:colId xmlns:a16="http://schemas.microsoft.com/office/drawing/2014/main" val="2754861205"/>
                    </a:ext>
                  </a:extLst>
                </a:gridCol>
              </a:tblGrid>
              <a:tr h="137160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</a:rPr>
                        <a:t>Change in Outcomes, N=10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9525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6764571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9525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Baseline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9525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Follow-up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9525" marB="0"/>
                </a:tc>
                <a:extLst>
                  <a:ext uri="{0D108BD9-81ED-4DB2-BD59-A6C34878D82A}">
                    <a16:rowId xmlns:a16="http://schemas.microsoft.com/office/drawing/2014/main" val="3443384876"/>
                  </a:ext>
                </a:extLst>
              </a:tr>
              <a:tr h="137160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</a:rPr>
                        <a:t>Primary Outcome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9525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0717265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</a:rPr>
                        <a:t>Weight Loss ≥ 5%, N (%)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9525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-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9525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4 (40)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9525" marB="0"/>
                </a:tc>
                <a:extLst>
                  <a:ext uri="{0D108BD9-81ED-4DB2-BD59-A6C34878D82A}">
                    <a16:rowId xmlns:a16="http://schemas.microsoft.com/office/drawing/2014/main" val="4103180018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</a:rPr>
                        <a:t>% Change in 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weight, 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</a:rPr>
                        <a:t>mean (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</a:rPr>
                        <a:t>sd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9525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-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9525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-3.7 (2.9)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9525" marB="0"/>
                </a:tc>
                <a:extLst>
                  <a:ext uri="{0D108BD9-81ED-4DB2-BD59-A6C34878D82A}">
                    <a16:rowId xmlns:a16="http://schemas.microsoft.com/office/drawing/2014/main" val="1479957317"/>
                  </a:ext>
                </a:extLst>
              </a:tr>
              <a:tr h="137160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</a:rPr>
                        <a:t>Secondary Outcomes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9525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1291963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</a:rPr>
                        <a:t>Weight (kg), mean (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</a:rPr>
                        <a:t>sd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9525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95.6 (15.4)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9525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92.3 (16.8)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9525" marB="0"/>
                </a:tc>
                <a:extLst>
                  <a:ext uri="{0D108BD9-81ED-4DB2-BD59-A6C34878D82A}">
                    <a16:rowId xmlns:a16="http://schemas.microsoft.com/office/drawing/2014/main" val="823528641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</a:rPr>
                        <a:t>Waist circumference (cm), mean (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</a:rPr>
                        <a:t>sd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9525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107.6 (6.1)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9525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103.5 (6.4)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9525" marB="0"/>
                </a:tc>
                <a:extLst>
                  <a:ext uri="{0D108BD9-81ED-4DB2-BD59-A6C34878D82A}">
                    <a16:rowId xmlns:a16="http://schemas.microsoft.com/office/drawing/2014/main" val="2092734624"/>
                  </a:ext>
                </a:extLst>
              </a:tr>
            </a:tbl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686786" y="3068563"/>
            <a:ext cx="8946541" cy="550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dirty="0"/>
              <a:t>Four out of 10 participants achieved 5% weight loss.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5761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44777"/>
            <a:ext cx="10284229" cy="4195481"/>
          </a:xfrm>
        </p:spPr>
        <p:txBody>
          <a:bodyPr>
            <a:normAutofit/>
          </a:bodyPr>
          <a:lstStyle/>
          <a:p>
            <a:r>
              <a:rPr lang="en-US" sz="3200" dirty="0"/>
              <a:t>Promising results for the possibility of efficient execution of a remote, large-scale trial</a:t>
            </a:r>
          </a:p>
          <a:p>
            <a:endParaRPr lang="en-US" sz="3200" dirty="0"/>
          </a:p>
          <a:p>
            <a:r>
              <a:rPr lang="en-US" sz="3200" dirty="0"/>
              <a:t>Proactively addressing challenges in the enrollment phase</a:t>
            </a:r>
          </a:p>
          <a:p>
            <a:endParaRPr lang="en-US" sz="3200" dirty="0"/>
          </a:p>
          <a:p>
            <a:r>
              <a:rPr lang="en-US" sz="3200" dirty="0"/>
              <a:t>Refinement in the planning phase, e.g. selecting effective data capture tools</a:t>
            </a:r>
          </a:p>
        </p:txBody>
      </p:sp>
    </p:spTree>
    <p:extLst>
      <p:ext uri="{BB962C8B-B14F-4D97-AF65-F5344CB8AC3E}">
        <p14:creationId xmlns:p14="http://schemas.microsoft.com/office/powerpoint/2010/main" val="24149809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Disclosure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9229408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No actual or potential conflict of interest or financial disclosures.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088897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4998" y="469343"/>
            <a:ext cx="10177060" cy="1400530"/>
          </a:xfrm>
        </p:spPr>
        <p:txBody>
          <a:bodyPr/>
          <a:lstStyle/>
          <a:p>
            <a:r>
              <a:rPr lang="en-US" dirty="0"/>
              <a:t>Questions</a:t>
            </a:r>
            <a:r>
              <a:rPr lang="en-US" dirty="0" smtClean="0"/>
              <a:t>?						Thank you!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10253" b="-12072"/>
          <a:stretch/>
        </p:blipFill>
        <p:spPr>
          <a:xfrm>
            <a:off x="2299420" y="1679172"/>
            <a:ext cx="7768216" cy="5586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997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Disclosure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3792" y="2296759"/>
            <a:ext cx="9229408" cy="24581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No actual or potential conflict of interest or financial disclosures.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89743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651" y="792480"/>
            <a:ext cx="11320549" cy="57080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500" dirty="0"/>
              <a:t>Background</a:t>
            </a:r>
          </a:p>
          <a:p>
            <a:r>
              <a:rPr lang="en-US" dirty="0"/>
              <a:t>Growing interest in remote clinical trials </a:t>
            </a:r>
          </a:p>
          <a:p>
            <a:r>
              <a:rPr lang="en-US" dirty="0"/>
              <a:t>Convenience, improved recruitment, retention, engagement</a:t>
            </a:r>
          </a:p>
          <a:p>
            <a:r>
              <a:rPr lang="en-US" dirty="0"/>
              <a:t>Increased accessibility to remote healthcare </a:t>
            </a:r>
          </a:p>
          <a:p>
            <a:r>
              <a:rPr lang="en-US" dirty="0"/>
              <a:t>Remote data collection and intervention delivery made easier </a:t>
            </a:r>
          </a:p>
          <a:p>
            <a:r>
              <a:rPr lang="en-US" dirty="0"/>
              <a:t>Ongoing, in-person, national, multi-site clinical trial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3500" dirty="0" smtClean="0"/>
              <a:t>Objective</a:t>
            </a:r>
            <a:endParaRPr lang="en-US" sz="3500" dirty="0"/>
          </a:p>
          <a:p>
            <a:r>
              <a:rPr lang="en-US" dirty="0"/>
              <a:t>Feasibility of remote data collection and delivery of a </a:t>
            </a:r>
            <a:r>
              <a:rPr lang="en-US" dirty="0" smtClean="0"/>
              <a:t>existing</a:t>
            </a:r>
            <a:r>
              <a:rPr lang="en-US" dirty="0"/>
              <a:t>, in-person lifestyle intervention to participants with the Metabolic Syndrome</a:t>
            </a:r>
          </a:p>
        </p:txBody>
      </p:sp>
    </p:spTree>
    <p:extLst>
      <p:ext uri="{BB962C8B-B14F-4D97-AF65-F5344CB8AC3E}">
        <p14:creationId xmlns:p14="http://schemas.microsoft.com/office/powerpoint/2010/main" val="239243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1876" y="365125"/>
            <a:ext cx="4714042" cy="1325563"/>
          </a:xfrm>
        </p:spPr>
        <p:txBody>
          <a:bodyPr/>
          <a:lstStyle/>
          <a:p>
            <a:r>
              <a:rPr lang="en-US" dirty="0"/>
              <a:t>ELM Multi-site Trial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476" y="2685956"/>
            <a:ext cx="5609763" cy="37078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4424" t="2132" r="-4424" b="2132"/>
          <a:stretch/>
        </p:blipFill>
        <p:spPr>
          <a:xfrm>
            <a:off x="8234541" y="83128"/>
            <a:ext cx="3657600" cy="6670533"/>
          </a:xfrm>
          <a:prstGeom prst="rect">
            <a:avLst/>
          </a:prstGeom>
        </p:spPr>
      </p:pic>
      <p:pic>
        <p:nvPicPr>
          <p:cNvPr id="9" name="Picture 8" descr="N:\ELM_MultiSite\Logo\ELM_LOGO_final_RGB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63" y="158203"/>
            <a:ext cx="2153285" cy="270986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1"/>
          <p:cNvSpPr/>
          <p:nvPr/>
        </p:nvSpPr>
        <p:spPr>
          <a:xfrm>
            <a:off x="407133" y="6211669"/>
            <a:ext cx="18143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7"/>
              </a:rPr>
              <a:t>www.elmtrial.org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073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888" y="474138"/>
            <a:ext cx="10174857" cy="1400530"/>
          </a:xfrm>
        </p:spPr>
        <p:txBody>
          <a:bodyPr>
            <a:normAutofit fontScale="90000"/>
          </a:bodyPr>
          <a:lstStyle/>
          <a:p>
            <a:r>
              <a:rPr lang="en-US" dirty="0"/>
              <a:t>Metabolic Syndrome (</a:t>
            </a:r>
            <a:r>
              <a:rPr lang="en-US" dirty="0" err="1"/>
              <a:t>MetS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8195" name="Picture 3" descr="https://www.elmtrial.org/SiteCollectionImages/High-Blood-Sugar_Metabolic-Syndrome-Icon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236" y="3320650"/>
            <a:ext cx="2019300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7642934" y="6207774"/>
            <a:ext cx="45490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t"/>
            <a:r>
              <a:rPr lang="en-US" b="1" dirty="0">
                <a:latin typeface="Montserrat"/>
              </a:rPr>
              <a:t>Waist &gt; 40 in (men) and &gt; 35 in (women)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77888" y="6215839"/>
            <a:ext cx="65943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b="1" dirty="0">
                <a:latin typeface="Montserrat"/>
              </a:rPr>
              <a:t>HDL Cholesterol &lt;40 mg/</a:t>
            </a:r>
            <a:r>
              <a:rPr lang="en-US" b="1" dirty="0" err="1">
                <a:latin typeface="Montserrat"/>
              </a:rPr>
              <a:t>dL</a:t>
            </a:r>
            <a:r>
              <a:rPr lang="en-US" b="1" dirty="0">
                <a:latin typeface="Montserrat"/>
              </a:rPr>
              <a:t> (men) and &lt;50 mg/</a:t>
            </a:r>
            <a:r>
              <a:rPr lang="en-US" b="1" dirty="0" err="1">
                <a:latin typeface="Montserrat"/>
              </a:rPr>
              <a:t>dL</a:t>
            </a:r>
            <a:r>
              <a:rPr lang="en-US" b="1" dirty="0">
                <a:latin typeface="Montserrat"/>
              </a:rPr>
              <a:t> (women)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972284" y="3752637"/>
            <a:ext cx="3352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b="1" dirty="0">
                <a:latin typeface="Montserrat"/>
              </a:rPr>
              <a:t>Triglycerides &gt; 150 mg/</a:t>
            </a:r>
            <a:r>
              <a:rPr lang="en-US" b="1" dirty="0" err="1">
                <a:latin typeface="Montserrat"/>
              </a:rPr>
              <a:t>dL</a:t>
            </a:r>
            <a:r>
              <a:rPr lang="en-US" b="1" dirty="0">
                <a:latin typeface="Montserrat"/>
              </a:rPr>
              <a:t/>
            </a:r>
            <a:br>
              <a:rPr lang="en-US" b="1" dirty="0">
                <a:latin typeface="Montserrat"/>
              </a:rPr>
            </a:br>
            <a:endParaRPr lang="en-US" b="1" dirty="0">
              <a:latin typeface="Montserra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915114" y="2546450"/>
            <a:ext cx="37048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t"/>
            <a:r>
              <a:rPr lang="en-US" b="1" dirty="0">
                <a:latin typeface="Montserrat"/>
              </a:rPr>
              <a:t>Blood Pressure &gt; 130/85 mm Hg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756807" y="5382354"/>
            <a:ext cx="3813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t"/>
            <a:r>
              <a:rPr lang="en-US" b="1" dirty="0">
                <a:latin typeface="Montserrat"/>
              </a:rPr>
              <a:t>Glucose between 100 -125 mg/</a:t>
            </a:r>
            <a:r>
              <a:rPr lang="en-US" b="1" dirty="0" err="1">
                <a:latin typeface="Montserrat"/>
              </a:rPr>
              <a:t>dL</a:t>
            </a:r>
            <a:endParaRPr lang="en-US" b="1" dirty="0">
              <a:latin typeface="Montserra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77888" y="1455407"/>
            <a:ext cx="6754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Presence of at least </a:t>
            </a:r>
            <a:r>
              <a:rPr lang="en-US" sz="2400" b="1" dirty="0">
                <a:solidFill>
                  <a:srgbClr val="FF0000"/>
                </a:solidFill>
              </a:rPr>
              <a:t>3</a:t>
            </a:r>
            <a:r>
              <a:rPr lang="en-US" sz="2000" dirty="0"/>
              <a:t> of the following risk factors: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13" y="4302067"/>
            <a:ext cx="2391411" cy="15716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2320" y="1794650"/>
            <a:ext cx="2619375" cy="17430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70249" y="4398968"/>
            <a:ext cx="2914650" cy="15716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2099" y="2216845"/>
            <a:ext cx="262890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308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65125"/>
            <a:ext cx="8365375" cy="1325563"/>
          </a:xfrm>
        </p:spPr>
        <p:txBody>
          <a:bodyPr/>
          <a:lstStyle/>
          <a:p>
            <a:r>
              <a:rPr lang="en-US" sz="3200" dirty="0"/>
              <a:t>Virtual ELM Primary Outcome: 5% Weight Loss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27507" y="1558637"/>
            <a:ext cx="9198929" cy="490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715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3312" y="467958"/>
            <a:ext cx="9404723" cy="1025562"/>
          </a:xfrm>
        </p:spPr>
        <p:txBody>
          <a:bodyPr/>
          <a:lstStyle/>
          <a:p>
            <a:r>
              <a:rPr lang="en-US" dirty="0"/>
              <a:t>Remote Data Collection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1026" y="1493520"/>
            <a:ext cx="10341032" cy="4756360"/>
          </a:xfrm>
        </p:spPr>
        <p:txBody>
          <a:bodyPr>
            <a:normAutofit/>
          </a:bodyPr>
          <a:lstStyle/>
          <a:p>
            <a:r>
              <a:rPr lang="en-US" sz="2800" dirty="0"/>
              <a:t>Participant recruitment via self-referral or medical records interrogation</a:t>
            </a:r>
          </a:p>
          <a:p>
            <a:r>
              <a:rPr lang="en-US" sz="2800" dirty="0"/>
              <a:t>Fully remote outcomes data collection - baseline and 3-month follow-up</a:t>
            </a:r>
          </a:p>
          <a:p>
            <a:r>
              <a:rPr lang="en-US" sz="2800" dirty="0"/>
              <a:t>Mailed equipment with instructions on how to use it</a:t>
            </a:r>
          </a:p>
          <a:p>
            <a:r>
              <a:rPr lang="en-US" sz="2800" dirty="0"/>
              <a:t>Research staff Zoom sessions with </a:t>
            </a:r>
            <a:r>
              <a:rPr lang="en-US" sz="2800" dirty="0" smtClean="0"/>
              <a:t>participants for physical measures data collection</a:t>
            </a:r>
          </a:p>
          <a:p>
            <a:r>
              <a:rPr lang="en-US" dirty="0" smtClean="0"/>
              <a:t>Participant visits to lab to conduct blood draw</a:t>
            </a:r>
            <a:endParaRPr lang="en-US" sz="2800" dirty="0"/>
          </a:p>
          <a:p>
            <a:r>
              <a:rPr lang="en-US" sz="2800" dirty="0"/>
              <a:t>Group-based intervention Zoom </a:t>
            </a:r>
            <a:r>
              <a:rPr lang="en-US" sz="2800" dirty="0" smtClean="0"/>
              <a:t>sessions </a:t>
            </a:r>
          </a:p>
          <a:p>
            <a:r>
              <a:rPr lang="en-US" sz="2800" dirty="0" smtClean="0"/>
              <a:t>Participant </a:t>
            </a:r>
            <a:r>
              <a:rPr lang="en-US" sz="2800" dirty="0"/>
              <a:t>logs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787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Remote Data Collection Methods </a:t>
            </a:r>
            <a:r>
              <a:rPr lang="en-US" sz="1800" dirty="0"/>
              <a:t>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722120"/>
            <a:ext cx="8946541" cy="457199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u="sng" dirty="0"/>
              <a:t>Cloud-based platforms</a:t>
            </a:r>
          </a:p>
          <a:p>
            <a:r>
              <a:rPr lang="en-US" dirty="0"/>
              <a:t>Snap Surveys (web-based questionnaires)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www.snapsurveys.com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Actigraph</a:t>
            </a:r>
            <a:r>
              <a:rPr lang="en-US" dirty="0"/>
              <a:t>/</a:t>
            </a:r>
            <a:r>
              <a:rPr lang="en-US" dirty="0" err="1"/>
              <a:t>CentrePoint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3"/>
              </a:rPr>
              <a:t>www.actigraphcorp.com/centrepoint/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4665" y="3879783"/>
            <a:ext cx="4775973" cy="28086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929" y="3063723"/>
            <a:ext cx="6870597" cy="192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272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Remote Data Collection Methods </a:t>
            </a:r>
            <a:r>
              <a:rPr lang="en-US" sz="1800" dirty="0"/>
              <a:t>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722120"/>
            <a:ext cx="8946541" cy="45719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u="sng" dirty="0"/>
              <a:t>Cloud-based platforms</a:t>
            </a:r>
            <a:endParaRPr lang="en-US" dirty="0"/>
          </a:p>
          <a:p>
            <a:r>
              <a:rPr lang="en-US" dirty="0" err="1"/>
              <a:t>Fitabase</a:t>
            </a:r>
            <a:r>
              <a:rPr lang="en-US" dirty="0"/>
              <a:t> (weight, steps, and food logs)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www.fitabase.com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sz="2400" u="sng" dirty="0"/>
              <a:t>Blood Draw</a:t>
            </a:r>
          </a:p>
          <a:p>
            <a:r>
              <a:rPr lang="en-US" dirty="0"/>
              <a:t>Quest Diagnostics (glucose, HDL, triglycerides)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www.questdiagnostics.com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2" descr="Fitbit rolls out new app look for health and fitness tracker user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089"/>
          <a:stretch/>
        </p:blipFill>
        <p:spPr bwMode="auto">
          <a:xfrm>
            <a:off x="4405061" y="2764268"/>
            <a:ext cx="3381877" cy="2487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1698" y="1455570"/>
            <a:ext cx="2342857" cy="36666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23604" y="5440965"/>
            <a:ext cx="3000000" cy="10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1482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18707</TotalTime>
  <Words>590</Words>
  <Application>Microsoft Office PowerPoint</Application>
  <PresentationFormat>Widescreen</PresentationFormat>
  <Paragraphs>126</Paragraphs>
  <Slides>15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Century Gothic</vt:lpstr>
      <vt:lpstr>Montserrat</vt:lpstr>
      <vt:lpstr>Times New Roman</vt:lpstr>
      <vt:lpstr>Wingdings 3</vt:lpstr>
      <vt:lpstr>Office Theme</vt:lpstr>
      <vt:lpstr>PowerPoint Presentation</vt:lpstr>
      <vt:lpstr>Disclosure</vt:lpstr>
      <vt:lpstr>PowerPoint Presentation</vt:lpstr>
      <vt:lpstr>ELM Multi-site Trial</vt:lpstr>
      <vt:lpstr>Metabolic Syndrome (MetS)  </vt:lpstr>
      <vt:lpstr>Virtual ELM Primary Outcome: 5% Weight Loss</vt:lpstr>
      <vt:lpstr>Remote Data Collection Methods</vt:lpstr>
      <vt:lpstr>Remote Data Collection Methods (cont’d)</vt:lpstr>
      <vt:lpstr>Remote Data Collection Methods (cont’d)</vt:lpstr>
      <vt:lpstr>Remote Data Collection Methods (cont’d)</vt:lpstr>
      <vt:lpstr>Remote Data Collection Challenges</vt:lpstr>
      <vt:lpstr>Remote Data Collection Successes</vt:lpstr>
      <vt:lpstr>Conclusion</vt:lpstr>
      <vt:lpstr>Disclosure</vt:lpstr>
      <vt:lpstr>Questions?     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 Karavolos</dc:creator>
  <cp:lastModifiedBy>Kelly Karavolos</cp:lastModifiedBy>
  <cp:revision>128</cp:revision>
  <dcterms:created xsi:type="dcterms:W3CDTF">2022-04-01T18:08:36Z</dcterms:created>
  <dcterms:modified xsi:type="dcterms:W3CDTF">2022-04-28T17:48:19Z</dcterms:modified>
</cp:coreProperties>
</file>